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Seda karaman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MASAJ – TANIM VE SINIFLANDIRMA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9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r-TR" sz="2400" cap="none" dirty="0"/>
              <a:t>D</a:t>
            </a:r>
            <a:r>
              <a:rPr lang="tr-TR" sz="2400" cap="none" dirty="0" smtClean="0"/>
              <a:t>okunma, çeşitli fizyolojik ve psikolojik etkilere sahiptir.</a:t>
            </a:r>
            <a:endParaRPr lang="tr-TR" sz="2400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000" dirty="0" smtClean="0"/>
              <a:t>Vücudun kimyasal ve </a:t>
            </a:r>
            <a:r>
              <a:rPr lang="tr-TR" sz="2000" dirty="0" err="1" smtClean="0"/>
              <a:t>visseral</a:t>
            </a:r>
            <a:r>
              <a:rPr lang="tr-TR" sz="2000" dirty="0" smtClean="0"/>
              <a:t> dengesini düzenleyen otonom sinir sistemi, derinin uyarılmasına oldukça duyarlıdır.</a:t>
            </a:r>
          </a:p>
          <a:p>
            <a:r>
              <a:rPr lang="tr-TR" sz="2000" dirty="0" smtClean="0"/>
              <a:t>Hisler ve ruh durumu da kızarma, solukluk gibi tepkiler ile deriye yansır.</a:t>
            </a:r>
          </a:p>
          <a:p>
            <a:r>
              <a:rPr lang="tr-TR" sz="2000" dirty="0" smtClean="0"/>
              <a:t>Benzer şekilde vücut üzerinden yapılan ve dokunma içeren tedaviler, sadece deride değil, derin yapılarda da tedavi edici etkilerle sonuçlanır.</a:t>
            </a:r>
          </a:p>
        </p:txBody>
      </p:sp>
    </p:spTree>
    <p:extLst>
      <p:ext uri="{BB962C8B-B14F-4D97-AF65-F5344CB8AC3E}">
        <p14:creationId xmlns:p14="http://schemas.microsoft.com/office/powerpoint/2010/main" val="27597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Tedavi Edici Dokunmanın Etkileri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Fiziksel ve ruhsal gevşemeyi kolaylaştırır</a:t>
            </a:r>
          </a:p>
          <a:p>
            <a:r>
              <a:rPr lang="tr-TR" dirty="0" smtClean="0"/>
              <a:t>Hemoglobin düzeylerini artırır</a:t>
            </a:r>
          </a:p>
          <a:p>
            <a:r>
              <a:rPr lang="tr-TR" dirty="0" smtClean="0"/>
              <a:t>Sinir sistemini etkileyerek </a:t>
            </a:r>
            <a:r>
              <a:rPr lang="tr-TR" smtClean="0"/>
              <a:t>ağrıyı </a:t>
            </a:r>
            <a:r>
              <a:rPr lang="tr-TR" smtClean="0"/>
              <a:t>iyileştirir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028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Masaj Tekniklerinin Sınıflandırılması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192" y="1743829"/>
            <a:ext cx="8229600" cy="812303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Masaj tekniklerinin sınıflandırılmasında dominant kültürel </a:t>
            </a:r>
            <a:r>
              <a:rPr lang="tr-TR" dirty="0" err="1"/>
              <a:t>etkilenimler</a:t>
            </a:r>
            <a:r>
              <a:rPr lang="tr-TR" dirty="0"/>
              <a:t> dikkate alınmıştır. </a:t>
            </a:r>
            <a:endParaRPr lang="tr-TR" dirty="0" smtClean="0"/>
          </a:p>
          <a:p>
            <a:r>
              <a:rPr lang="tr-TR" dirty="0" smtClean="0"/>
              <a:t>Bunların </a:t>
            </a:r>
            <a:r>
              <a:rPr lang="tr-TR" dirty="0" err="1"/>
              <a:t>başlıcaları</a:t>
            </a:r>
            <a:r>
              <a:rPr lang="tr-TR" dirty="0"/>
              <a:t> Batılı, Doğulu ve Melez kültürlerdir.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4" t="20040" r="20797" b="16667"/>
          <a:stretch/>
        </p:blipFill>
        <p:spPr bwMode="auto">
          <a:xfrm>
            <a:off x="1187624" y="2636912"/>
            <a:ext cx="6768752" cy="399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5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I. BATI TEKNİKLERİ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b="1" dirty="0"/>
              <a:t>Klasik Masaj </a:t>
            </a:r>
            <a:r>
              <a:rPr lang="tr-TR" b="1" dirty="0" smtClean="0"/>
              <a:t>(</a:t>
            </a:r>
            <a:r>
              <a:rPr lang="tr-TR" b="1" dirty="0" err="1" smtClean="0"/>
              <a:t>isveç</a:t>
            </a:r>
            <a:r>
              <a:rPr lang="tr-TR" b="1" dirty="0" smtClean="0"/>
              <a:t> masajı)</a:t>
            </a:r>
          </a:p>
          <a:p>
            <a:r>
              <a:rPr lang="tr-TR" dirty="0" smtClean="0"/>
              <a:t>Anatomik </a:t>
            </a:r>
            <a:r>
              <a:rPr lang="tr-TR" dirty="0"/>
              <a:t>ve fizyolojik konseptlere dayalı, geleneksel Batı masajıdır. </a:t>
            </a:r>
            <a:endParaRPr lang="tr-TR" dirty="0" smtClean="0"/>
          </a:p>
          <a:p>
            <a:r>
              <a:rPr lang="tr-TR" dirty="0" smtClean="0"/>
              <a:t>Yüzeydeki </a:t>
            </a:r>
            <a:r>
              <a:rPr lang="tr-TR" dirty="0"/>
              <a:t>kas kitlelerine, kalbe doğru olan kan akımının yönünü izleyerek, </a:t>
            </a:r>
            <a:r>
              <a:rPr lang="tr-TR" dirty="0" err="1"/>
              <a:t>stroking</a:t>
            </a:r>
            <a:r>
              <a:rPr lang="tr-TR" dirty="0"/>
              <a:t>, </a:t>
            </a:r>
            <a:r>
              <a:rPr lang="tr-TR" dirty="0" err="1"/>
              <a:t>kneading</a:t>
            </a:r>
            <a:r>
              <a:rPr lang="tr-TR" dirty="0"/>
              <a:t>, friksiyon, perküsyon ve vibrasyon hareketleri ile uygulanır.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939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r-TR" sz="2800" cap="none" dirty="0"/>
              <a:t>K</a:t>
            </a:r>
            <a:r>
              <a:rPr lang="tr-TR" sz="2800" cap="none" dirty="0" smtClean="0"/>
              <a:t>lasik masajın kullanım amaçları;</a:t>
            </a:r>
            <a:endParaRPr lang="tr-TR" sz="2800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</a:t>
            </a:r>
            <a:r>
              <a:rPr lang="tr-TR" dirty="0" err="1" smtClean="0"/>
              <a:t>kondüsyonu</a:t>
            </a:r>
            <a:r>
              <a:rPr lang="tr-TR" dirty="0" smtClean="0"/>
              <a:t> korumak</a:t>
            </a:r>
          </a:p>
          <a:p>
            <a:r>
              <a:rPr lang="tr-TR" dirty="0" smtClean="0"/>
              <a:t>Kas </a:t>
            </a:r>
            <a:r>
              <a:rPr lang="tr-TR" dirty="0" err="1" smtClean="0"/>
              <a:t>tonusunu</a:t>
            </a:r>
            <a:r>
              <a:rPr lang="tr-TR" dirty="0" smtClean="0"/>
              <a:t> artırmak veya azaltmak</a:t>
            </a:r>
          </a:p>
          <a:p>
            <a:r>
              <a:rPr lang="tr-TR" dirty="0" smtClean="0"/>
              <a:t>Gevşeme sağlamak</a:t>
            </a:r>
          </a:p>
          <a:p>
            <a:r>
              <a:rPr lang="tr-TR" dirty="0" smtClean="0"/>
              <a:t>Ağrıyı azaltmak</a:t>
            </a:r>
          </a:p>
          <a:p>
            <a:r>
              <a:rPr lang="tr-TR" dirty="0" smtClean="0"/>
              <a:t>Dolaşımı uyarmak</a:t>
            </a:r>
          </a:p>
          <a:p>
            <a:r>
              <a:rPr lang="tr-TR" dirty="0" err="1" smtClean="0"/>
              <a:t>Kardiyovasküler</a:t>
            </a:r>
            <a:r>
              <a:rPr lang="tr-TR" dirty="0" smtClean="0"/>
              <a:t> sistemde ve sinir siteminde tedavi edici etkiler oluşturmak</a:t>
            </a:r>
          </a:p>
          <a:p>
            <a:r>
              <a:rPr lang="tr-TR" dirty="0" err="1" smtClean="0"/>
              <a:t>Emosyonel</a:t>
            </a:r>
            <a:r>
              <a:rPr lang="tr-TR" dirty="0" smtClean="0"/>
              <a:t> ve fiziksel stresi azaltmak</a:t>
            </a:r>
          </a:p>
          <a:p>
            <a:r>
              <a:rPr lang="tr-TR" dirty="0" smtClean="0"/>
              <a:t>Tüm vücut sistemleri arasındaki etkileşimi dengelemek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60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tr-TR" sz="2800" cap="none" dirty="0"/>
              <a:t>D</a:t>
            </a:r>
            <a:r>
              <a:rPr lang="tr-TR" sz="2800" cap="none" dirty="0" smtClean="0"/>
              <a:t>erin doku masajı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Daha </a:t>
            </a:r>
            <a:r>
              <a:rPr lang="tr-TR" dirty="0"/>
              <a:t>derinde yer alan kas, </a:t>
            </a:r>
            <a:r>
              <a:rPr lang="tr-TR" dirty="0" err="1"/>
              <a:t>fasya</a:t>
            </a:r>
            <a:r>
              <a:rPr lang="tr-TR" dirty="0"/>
              <a:t> ve </a:t>
            </a:r>
            <a:r>
              <a:rPr lang="tr-TR" dirty="0" err="1"/>
              <a:t>konnektif</a:t>
            </a:r>
            <a:r>
              <a:rPr lang="tr-TR" dirty="0"/>
              <a:t> doku sahalarına uygulanan yavaş </a:t>
            </a:r>
            <a:r>
              <a:rPr lang="tr-TR" dirty="0" err="1"/>
              <a:t>stroking</a:t>
            </a:r>
            <a:r>
              <a:rPr lang="tr-TR" dirty="0"/>
              <a:t>, derin basınç ve friksiyon hareketlerinden oluşur. </a:t>
            </a:r>
            <a:endParaRPr lang="tr-TR" dirty="0" smtClean="0"/>
          </a:p>
          <a:p>
            <a:r>
              <a:rPr lang="tr-TR" dirty="0" smtClean="0"/>
              <a:t>Klasik </a:t>
            </a:r>
            <a:r>
              <a:rPr lang="tr-TR" dirty="0"/>
              <a:t>masaja göre basıncın şiddeti daha fazladır ve hareketler daha yavaş yapılır. </a:t>
            </a:r>
            <a:endParaRPr lang="tr-TR" dirty="0" smtClean="0"/>
          </a:p>
          <a:p>
            <a:r>
              <a:rPr lang="tr-TR" dirty="0" smtClean="0"/>
              <a:t>Kronik </a:t>
            </a:r>
            <a:r>
              <a:rPr lang="tr-TR" dirty="0"/>
              <a:t>kas gerginliklerini giderme, kas, </a:t>
            </a:r>
            <a:r>
              <a:rPr lang="tr-TR" dirty="0" err="1"/>
              <a:t>tendon</a:t>
            </a:r>
            <a:r>
              <a:rPr lang="tr-TR" dirty="0"/>
              <a:t> ve </a:t>
            </a:r>
            <a:r>
              <a:rPr lang="tr-TR" dirty="0" err="1"/>
              <a:t>ligamanlardaki</a:t>
            </a:r>
            <a:r>
              <a:rPr lang="tr-TR" dirty="0"/>
              <a:t> adezyonları açma amaçlıdır.</a:t>
            </a:r>
          </a:p>
        </p:txBody>
      </p:sp>
    </p:spTree>
    <p:extLst>
      <p:ext uri="{BB962C8B-B14F-4D97-AF65-F5344CB8AC3E}">
        <p14:creationId xmlns:p14="http://schemas.microsoft.com/office/powerpoint/2010/main" val="312071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cap="none" dirty="0" smtClean="0"/>
              <a:t>Mekanik Aletlerle Yapılan Masaj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b="1" dirty="0" smtClean="0"/>
              <a:t>Vibratörler</a:t>
            </a:r>
            <a:r>
              <a:rPr lang="tr-TR" b="1" dirty="0"/>
              <a:t>: </a:t>
            </a:r>
            <a:r>
              <a:rPr lang="tr-TR" dirty="0"/>
              <a:t>Dokular üzerine pozitif basınç uygulayan aletlerdir. Kas spazmı ve ağrıyı azaltarak dolaşımı arttırması amaçlanır. </a:t>
            </a:r>
          </a:p>
          <a:p>
            <a:r>
              <a:rPr lang="tr-TR" b="1" dirty="0" err="1" smtClean="0"/>
              <a:t>Shaking</a:t>
            </a:r>
            <a:r>
              <a:rPr lang="tr-TR" b="1" dirty="0" smtClean="0"/>
              <a:t> </a:t>
            </a:r>
            <a:r>
              <a:rPr lang="tr-TR" b="1" dirty="0"/>
              <a:t>aletleri: </a:t>
            </a:r>
            <a:r>
              <a:rPr lang="tr-TR" dirty="0"/>
              <a:t>Sallanma hareketi yapan </a:t>
            </a:r>
            <a:r>
              <a:rPr lang="tr-TR" dirty="0" err="1"/>
              <a:t>osilatörlerdir</a:t>
            </a:r>
            <a:r>
              <a:rPr lang="tr-TR" dirty="0"/>
              <a:t>. Genellikle lokal yağ birikimlerinin giderilmesi amacıyla kullanılırlar. </a:t>
            </a:r>
            <a:endParaRPr lang="tr-TR" dirty="0" smtClean="0"/>
          </a:p>
          <a:p>
            <a:r>
              <a:rPr lang="tr-TR" b="1" dirty="0" err="1" smtClean="0"/>
              <a:t>Pnömatik</a:t>
            </a:r>
            <a:r>
              <a:rPr lang="tr-TR" b="1" dirty="0" smtClean="0"/>
              <a:t> </a:t>
            </a:r>
            <a:r>
              <a:rPr lang="tr-TR" b="1" dirty="0"/>
              <a:t>kompresyon cihazları: </a:t>
            </a:r>
            <a:r>
              <a:rPr lang="tr-TR" dirty="0"/>
              <a:t>Dolaşım bozukluklarında </a:t>
            </a:r>
            <a:r>
              <a:rPr lang="tr-TR" dirty="0" err="1"/>
              <a:t>venöz</a:t>
            </a:r>
            <a:r>
              <a:rPr lang="tr-TR" dirty="0"/>
              <a:t> dönüşü arttırır. </a:t>
            </a:r>
            <a:endParaRPr lang="tr-TR" dirty="0" smtClean="0"/>
          </a:p>
          <a:p>
            <a:r>
              <a:rPr lang="tr-TR" b="1" dirty="0" smtClean="0"/>
              <a:t>Vakumlar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68765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71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Masaj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tr-TR" dirty="0" smtClean="0"/>
              <a:t>Masaj kas, deri, </a:t>
            </a:r>
            <a:r>
              <a:rPr lang="tr-TR" dirty="0" err="1" smtClean="0"/>
              <a:t>ligament</a:t>
            </a:r>
            <a:r>
              <a:rPr lang="tr-TR" dirty="0" smtClean="0"/>
              <a:t> ve </a:t>
            </a:r>
            <a:r>
              <a:rPr lang="tr-TR" dirty="0" err="1" smtClean="0"/>
              <a:t>fasya</a:t>
            </a:r>
            <a:r>
              <a:rPr lang="tr-TR" dirty="0" smtClean="0"/>
              <a:t> gibi </a:t>
            </a:r>
            <a:r>
              <a:rPr lang="tr-TR" dirty="0" err="1" smtClean="0"/>
              <a:t>yüzeyel</a:t>
            </a:r>
            <a:r>
              <a:rPr lang="tr-TR" dirty="0" smtClean="0"/>
              <a:t> yumuşak dokulara ve </a:t>
            </a:r>
            <a:r>
              <a:rPr lang="tr-TR" dirty="0" err="1" smtClean="0"/>
              <a:t>yüzeyel</a:t>
            </a:r>
            <a:r>
              <a:rPr lang="tr-TR" dirty="0" smtClean="0"/>
              <a:t> dokular altında yer alan bazı yapılara sistematik ve bilimsel bir şekilde uygulanan tedavi edici manuel yöntemlere verilen addır.</a:t>
            </a:r>
          </a:p>
          <a:p>
            <a:r>
              <a:rPr lang="tr-TR" dirty="0" smtClean="0"/>
              <a:t>Genel olarak kullanılan manuel yöntemler;</a:t>
            </a:r>
          </a:p>
          <a:p>
            <a:pPr lvl="1"/>
            <a:r>
              <a:rPr lang="tr-TR" dirty="0" err="1" smtClean="0"/>
              <a:t>Stroking</a:t>
            </a:r>
            <a:endParaRPr lang="tr-TR" dirty="0" smtClean="0"/>
          </a:p>
          <a:p>
            <a:pPr lvl="1"/>
            <a:r>
              <a:rPr lang="tr-TR" dirty="0" err="1" smtClean="0"/>
              <a:t>Kneading</a:t>
            </a:r>
            <a:endParaRPr lang="tr-TR" dirty="0" smtClean="0"/>
          </a:p>
          <a:p>
            <a:pPr lvl="1"/>
            <a:r>
              <a:rPr lang="tr-TR" dirty="0" smtClean="0"/>
              <a:t>Vibrasyon</a:t>
            </a:r>
          </a:p>
          <a:p>
            <a:pPr lvl="1"/>
            <a:r>
              <a:rPr lang="tr-TR" dirty="0" smtClean="0"/>
              <a:t>Perküsyon</a:t>
            </a:r>
          </a:p>
          <a:p>
            <a:pPr lvl="1"/>
            <a:r>
              <a:rPr lang="tr-TR" dirty="0" smtClean="0"/>
              <a:t>Germe </a:t>
            </a:r>
          </a:p>
          <a:p>
            <a:pPr lvl="1"/>
            <a:r>
              <a:rPr lang="tr-TR" dirty="0" smtClean="0"/>
              <a:t>Kompresyon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49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373563"/>
          </a:xfrm>
        </p:spPr>
        <p:txBody>
          <a:bodyPr/>
          <a:lstStyle/>
          <a:p>
            <a:r>
              <a:rPr lang="tr-TR" dirty="0" smtClean="0"/>
              <a:t>Masaj tek başına veya soğuk ve sıcak tedavi ajanları ile birlikte kullanılabilir.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2060848"/>
            <a:ext cx="75057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cap="none" dirty="0"/>
              <a:t>T</a:t>
            </a:r>
            <a:r>
              <a:rPr lang="tr-TR" sz="3200" cap="none" dirty="0" smtClean="0"/>
              <a:t>edavi edici masajın kullanım amaçları;</a:t>
            </a:r>
            <a:endParaRPr lang="tr-TR" sz="3200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Stresi azaltmak ve gevşeme sağlamak</a:t>
            </a:r>
          </a:p>
          <a:p>
            <a:r>
              <a:rPr lang="tr-TR" dirty="0" smtClean="0"/>
              <a:t>Kas </a:t>
            </a:r>
            <a:r>
              <a:rPr lang="tr-TR" dirty="0" err="1" smtClean="0"/>
              <a:t>tonusunu</a:t>
            </a:r>
            <a:r>
              <a:rPr lang="tr-TR" dirty="0" smtClean="0"/>
              <a:t> iyileştirmek</a:t>
            </a:r>
          </a:p>
          <a:p>
            <a:r>
              <a:rPr lang="tr-TR" dirty="0" smtClean="0"/>
              <a:t>Dolaşımı artırmak</a:t>
            </a:r>
          </a:p>
          <a:p>
            <a:r>
              <a:rPr lang="tr-TR" dirty="0" smtClean="0"/>
              <a:t>Çeşitli dokulara hareketlilik kazandırmak</a:t>
            </a:r>
          </a:p>
          <a:p>
            <a:r>
              <a:rPr lang="tr-TR" dirty="0" smtClean="0"/>
              <a:t>Ağrı ve şişliği azaltmak</a:t>
            </a:r>
          </a:p>
          <a:p>
            <a:r>
              <a:rPr lang="tr-TR" dirty="0" err="1" smtClean="0"/>
              <a:t>Deformiteyi</a:t>
            </a:r>
            <a:r>
              <a:rPr lang="tr-TR" dirty="0" smtClean="0"/>
              <a:t> önlemek</a:t>
            </a:r>
          </a:p>
          <a:p>
            <a:r>
              <a:rPr lang="tr-TR" dirty="0" smtClean="0"/>
              <a:t>Solunum sistemi ve sinir sistemi üzerinde </a:t>
            </a:r>
            <a:r>
              <a:rPr lang="tr-TR" dirty="0" err="1" smtClean="0"/>
              <a:t>terapötik</a:t>
            </a:r>
            <a:r>
              <a:rPr lang="tr-TR" dirty="0" smtClean="0"/>
              <a:t> etkiler oluşturmak</a:t>
            </a:r>
          </a:p>
          <a:p>
            <a:r>
              <a:rPr lang="tr-TR" dirty="0" smtClean="0"/>
              <a:t>Fonksiyonel bağımsızlığı yeniden kazandırmak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67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1043135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r-TR" sz="2400" cap="none" dirty="0" smtClean="0"/>
              <a:t>Masaj, birçok yöntem ve tekniği kapsayan genel bir terimdir.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tr-TR" dirty="0" smtClean="0"/>
              <a:t>En yaygın yöntem ve teknikler;</a:t>
            </a:r>
          </a:p>
          <a:p>
            <a:pPr lvl="1"/>
            <a:r>
              <a:rPr lang="tr-TR" dirty="0" smtClean="0"/>
              <a:t>İsveç masajı</a:t>
            </a:r>
          </a:p>
          <a:p>
            <a:pPr lvl="1"/>
            <a:r>
              <a:rPr lang="tr-TR" dirty="0" err="1" smtClean="0"/>
              <a:t>Easlen</a:t>
            </a:r>
            <a:r>
              <a:rPr lang="tr-TR" dirty="0" smtClean="0"/>
              <a:t> masajı</a:t>
            </a:r>
          </a:p>
          <a:p>
            <a:pPr lvl="1"/>
            <a:r>
              <a:rPr lang="tr-TR" dirty="0" err="1" smtClean="0"/>
              <a:t>Konnektif</a:t>
            </a:r>
            <a:r>
              <a:rPr lang="tr-TR" dirty="0" smtClean="0"/>
              <a:t> doku masajı</a:t>
            </a:r>
          </a:p>
          <a:p>
            <a:pPr lvl="1"/>
            <a:r>
              <a:rPr lang="tr-TR" dirty="0" smtClean="0"/>
              <a:t>Tıbbi masaj</a:t>
            </a:r>
          </a:p>
          <a:p>
            <a:pPr lvl="1"/>
            <a:r>
              <a:rPr lang="tr-TR" dirty="0" smtClean="0"/>
              <a:t>Spor masajı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01008"/>
            <a:ext cx="5472609" cy="30808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87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cap="none" dirty="0" smtClean="0"/>
              <a:t>«Dokunmanın Tedavi Edici Etkisi»</a:t>
            </a:r>
            <a:endParaRPr lang="tr-TR" sz="2800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Profesyonellik ve bilimsellik!!!</a:t>
            </a:r>
          </a:p>
          <a:p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r>
              <a:rPr lang="tr-TR" i="1" dirty="0" smtClean="0"/>
              <a:t>Anatomik ve fizyolojik olarak dokunma, başlıca deride olmak üzere, kaslar ve </a:t>
            </a:r>
            <a:r>
              <a:rPr lang="tr-TR" i="1" dirty="0" err="1" smtClean="0"/>
              <a:t>konnektif</a:t>
            </a:r>
            <a:r>
              <a:rPr lang="tr-TR" i="1" dirty="0" smtClean="0"/>
              <a:t> dokular gibi daha derindeki yapılarda oluşan </a:t>
            </a:r>
            <a:r>
              <a:rPr lang="tr-TR" i="1" dirty="0" err="1" smtClean="0"/>
              <a:t>taktil</a:t>
            </a:r>
            <a:r>
              <a:rPr lang="tr-TR" i="1" dirty="0" smtClean="0"/>
              <a:t> (dokunsal) uyaranların bir toplamıdır.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5785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Deri 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tr-TR" dirty="0" smtClean="0"/>
              <a:t>Başlıca deri reseptörleri;</a:t>
            </a:r>
          </a:p>
          <a:p>
            <a:pPr lvl="1"/>
            <a:r>
              <a:rPr lang="tr-TR" dirty="0" err="1" smtClean="0"/>
              <a:t>Pacini</a:t>
            </a:r>
            <a:r>
              <a:rPr lang="tr-TR" dirty="0" smtClean="0"/>
              <a:t> cisimciği: basınç duyusunu algılar</a:t>
            </a:r>
          </a:p>
          <a:p>
            <a:pPr lvl="1"/>
            <a:r>
              <a:rPr lang="tr-TR" dirty="0" err="1" smtClean="0"/>
              <a:t>Meissner</a:t>
            </a:r>
            <a:r>
              <a:rPr lang="tr-TR" dirty="0" smtClean="0"/>
              <a:t> cisimciği ve </a:t>
            </a:r>
            <a:r>
              <a:rPr lang="tr-TR" dirty="0" err="1" smtClean="0"/>
              <a:t>merkel</a:t>
            </a:r>
            <a:r>
              <a:rPr lang="tr-TR" dirty="0" smtClean="0"/>
              <a:t> diskleri: dokunma duyusunu algılar</a:t>
            </a:r>
          </a:p>
          <a:p>
            <a:pPr lvl="1"/>
            <a:r>
              <a:rPr lang="tr-TR" dirty="0" err="1" smtClean="0"/>
              <a:t>Krause</a:t>
            </a:r>
            <a:r>
              <a:rPr lang="tr-TR" dirty="0" smtClean="0"/>
              <a:t> ve </a:t>
            </a:r>
            <a:r>
              <a:rPr lang="tr-TR" dirty="0" err="1" smtClean="0"/>
              <a:t>ruffini</a:t>
            </a:r>
            <a:r>
              <a:rPr lang="tr-TR" dirty="0" smtClean="0"/>
              <a:t> cisimcikleri: soğuk  ve sıcak duyusunu algılar</a:t>
            </a:r>
          </a:p>
          <a:p>
            <a:pPr lvl="1"/>
            <a:r>
              <a:rPr lang="tr-TR" dirty="0" smtClean="0"/>
              <a:t>Kıl kökü reseptörleri: dokunma reseptörüdür</a:t>
            </a:r>
          </a:p>
          <a:p>
            <a:pPr lvl="1"/>
            <a:r>
              <a:rPr lang="tr-TR" dirty="0" smtClean="0"/>
              <a:t>Serbest sinir uçları: ağrı ve acı duyusunu alır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30" y="1340769"/>
            <a:ext cx="4807140" cy="207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r-TR" sz="2400" cap="none" dirty="0"/>
              <a:t>B</a:t>
            </a:r>
            <a:r>
              <a:rPr lang="tr-TR" sz="2400" cap="none" dirty="0" smtClean="0"/>
              <a:t>u reseptörler dokunma, basınç, ağrı, ısı duyusuna, sıcak ve soğuğa duyarlıdır.</a:t>
            </a:r>
            <a:endParaRPr lang="tr-TR" sz="2400" cap="none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80" y="2005806"/>
            <a:ext cx="8013440" cy="4303514"/>
          </a:xfrm>
        </p:spPr>
      </p:pic>
    </p:spTree>
    <p:extLst>
      <p:ext uri="{BB962C8B-B14F-4D97-AF65-F5344CB8AC3E}">
        <p14:creationId xmlns:p14="http://schemas.microsoft.com/office/powerpoint/2010/main" val="4935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cap="none" dirty="0" smtClean="0"/>
              <a:t>Yansıyan Ağrı?</a:t>
            </a:r>
            <a:endParaRPr lang="tr-TR" sz="3200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</a:t>
            </a:r>
            <a:r>
              <a:rPr lang="tr-TR" dirty="0" err="1" smtClean="0"/>
              <a:t>internal</a:t>
            </a:r>
            <a:r>
              <a:rPr lang="tr-TR" dirty="0" smtClean="0"/>
              <a:t> somatik yumuşak doku (kaslar ve </a:t>
            </a:r>
            <a:r>
              <a:rPr lang="tr-TR" dirty="0" err="1" smtClean="0"/>
              <a:t>konnektif</a:t>
            </a:r>
            <a:r>
              <a:rPr lang="tr-TR" dirty="0" smtClean="0"/>
              <a:t> doku gibi) ve organlar (akciğerler, kalp ve sindirim organları gibi) deriye ağrı duyusunu iletirler.</a:t>
            </a:r>
          </a:p>
          <a:p>
            <a:r>
              <a:rPr lang="tr-TR" dirty="0" smtClean="0"/>
              <a:t>Buna </a:t>
            </a:r>
            <a:r>
              <a:rPr lang="tr-TR" dirty="0" err="1" smtClean="0"/>
              <a:t>visseral</a:t>
            </a:r>
            <a:r>
              <a:rPr lang="tr-TR" dirty="0" smtClean="0"/>
              <a:t> yansıyan ağrı denir.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999" y="3291450"/>
            <a:ext cx="2045973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92</TotalTime>
  <Words>560</Words>
  <Application>Microsoft Office PowerPoint</Application>
  <PresentationFormat>Ekran Gösterisi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Eczacı</vt:lpstr>
      <vt:lpstr>MASAJ – TANIM VE SINIFLANDIRMA</vt:lpstr>
      <vt:lpstr>Masaj nedir?</vt:lpstr>
      <vt:lpstr>PowerPoint Sunusu</vt:lpstr>
      <vt:lpstr>Tedavi edici masajın kullanım amaçları;</vt:lpstr>
      <vt:lpstr>Masaj, birçok yöntem ve tekniği kapsayan genel bir terimdir.</vt:lpstr>
      <vt:lpstr>«Dokunmanın Tedavi Edici Etkisi»</vt:lpstr>
      <vt:lpstr>Deri !</vt:lpstr>
      <vt:lpstr>Bu reseptörler dokunma, basınç, ağrı, ısı duyusuna, sıcak ve soğuğa duyarlıdır.</vt:lpstr>
      <vt:lpstr>Yansıyan Ağrı?</vt:lpstr>
      <vt:lpstr>Dokunma, çeşitli fizyolojik ve psikolojik etkilere sahiptir.</vt:lpstr>
      <vt:lpstr>Tedavi Edici Dokunmanın Etkileri</vt:lpstr>
      <vt:lpstr>Masaj Tekniklerinin Sınıflandırılması</vt:lpstr>
      <vt:lpstr>I. BATI TEKNİKLERİ</vt:lpstr>
      <vt:lpstr>Klasik masajın kullanım amaçları;</vt:lpstr>
      <vt:lpstr>Derin doku masajı </vt:lpstr>
      <vt:lpstr>Mekanik Aletlerle Yapılan Masaj </vt:lpstr>
      <vt:lpstr>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MASAJ – TANIM VE SINIFLANDIRMA</dc:title>
  <dc:creator>Seda KARAMAN</dc:creator>
  <cp:lastModifiedBy>Seda KARAMAN</cp:lastModifiedBy>
  <cp:revision>16</cp:revision>
  <dcterms:created xsi:type="dcterms:W3CDTF">2020-01-28T19:41:08Z</dcterms:created>
  <dcterms:modified xsi:type="dcterms:W3CDTF">2020-02-26T19:47:18Z</dcterms:modified>
</cp:coreProperties>
</file>